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344" r:id="rId6"/>
    <p:sldId id="345" r:id="rId7"/>
    <p:sldId id="312" r:id="rId8"/>
    <p:sldId id="369" r:id="rId9"/>
    <p:sldId id="375" r:id="rId10"/>
    <p:sldId id="376" r:id="rId11"/>
    <p:sldId id="378" r:id="rId12"/>
    <p:sldId id="377" r:id="rId13"/>
    <p:sldId id="382" r:id="rId14"/>
    <p:sldId id="383" r:id="rId15"/>
    <p:sldId id="384" r:id="rId16"/>
    <p:sldId id="379" r:id="rId17"/>
    <p:sldId id="373" r:id="rId18"/>
    <p:sldId id="380" r:id="rId19"/>
    <p:sldId id="381" r:id="rId20"/>
    <p:sldId id="368" r:id="rId21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05" autoAdjust="0"/>
  </p:normalViewPr>
  <p:slideViewPr>
    <p:cSldViewPr snapToGrid="0" snapToObjects="1">
      <p:cViewPr varScale="1">
        <p:scale>
          <a:sx n="80" d="100"/>
          <a:sy n="80" d="100"/>
        </p:scale>
        <p:origin x="-96" y="-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25/09/2015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25/09/2015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C414EC-A173-4155-BD7E-38D19F085CF7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Source crowdsourcing.org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http://www.crowdsourcing.org/editorial/global-crowdfunding-market-to-reach-344b-in-2015-predicts-massolutions-2015cf-industry-report/45376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To put this in perspective, Entire US Residential Mortgage is 11tn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Source http://www.federalreserve.gov/econresdata/releases/mortoutstand/current.htm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95EA573-7D5C-4420-812F-EFF407401300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Technology: Our technology is perfect for what is needed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Client Base: We are already talking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Functional Expertise: We have solid expertise in the lending CCS in Dallas (Acquired 2014) and Loan IQ in NY</a:t>
            </a:r>
          </a:p>
          <a:p>
            <a:endParaRPr lang="en-US" baseline="0" dirty="0" smtClean="0"/>
          </a:p>
          <a:p>
            <a:r>
              <a:rPr lang="en-US" dirty="0" smtClean="0"/>
              <a:t>Culture</a:t>
            </a:r>
          </a:p>
          <a:p>
            <a:r>
              <a:rPr lang="en-US" dirty="0" smtClean="0"/>
              <a:t>Customer Success is</a:t>
            </a:r>
            <a:r>
              <a:rPr lang="en-US" baseline="0" dirty="0" smtClean="0"/>
              <a:t> central to all we do : we want banks to get a slice of the crowdfunding pie</a:t>
            </a:r>
          </a:p>
          <a:p>
            <a:r>
              <a:rPr lang="en-US" baseline="0" dirty="0" smtClean="0"/>
              <a:t>High Performance Culture and great place to work : Challenge to build 24/7 solutions for 100k+ users</a:t>
            </a:r>
          </a:p>
          <a:p>
            <a:r>
              <a:rPr lang="en-US" baseline="0" dirty="0" smtClean="0"/>
              <a:t>Outstanding financial performance : This is a juicy greenfield market for us, meaning loads of upsell.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The system needs to be designed</a:t>
            </a:r>
            <a:r>
              <a:rPr lang="en-GB" altLang="en-US" baseline="0" dirty="0" smtClean="0"/>
              <a:t> for a large user base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Web Site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Payments (&gt;41 APIs)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Single Sign On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Escrow Accounts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 balancers + two</a:t>
            </a:r>
            <a:r>
              <a:rPr lang="en-US" baseline="0" dirty="0" smtClean="0"/>
              <a:t> cargo 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815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all of the above has not convinced you, we have marketing fallback</a:t>
            </a:r>
          </a:p>
          <a:p>
            <a:pPr marL="171450" indent="-171450">
              <a:buFont typeface="Symbol"/>
              <a:buChar char="Þ"/>
            </a:pPr>
            <a:r>
              <a:rPr lang="en-US" dirty="0" smtClean="0"/>
              <a:t>Reveal Kate</a:t>
            </a:r>
          </a:p>
          <a:p>
            <a:pPr marL="0" indent="0">
              <a:buFont typeface="Symbol"/>
              <a:buNone/>
            </a:pPr>
            <a:r>
              <a:rPr lang="en-US" dirty="0" smtClean="0"/>
              <a:t>That is targeting all audiences</a:t>
            </a:r>
          </a:p>
          <a:p>
            <a:pPr marL="0" indent="0">
              <a:buFont typeface="Symbol"/>
              <a:buNone/>
            </a:pPr>
            <a:r>
              <a:rPr lang="en-US" dirty="0" smtClean="0"/>
              <a:t>=&gt; Reveal dude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898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25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25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25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25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8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25 September, 2015</a:t>
            </a:fld>
            <a:endParaRPr lang="en-GB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9243" y="2986144"/>
            <a:ext cx="2570312" cy="1809863"/>
            <a:chOff x="498381" y="2008084"/>
            <a:chExt cx="2570312" cy="180986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82" y="2008084"/>
              <a:ext cx="2570311" cy="1535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8381" y="3602503"/>
              <a:ext cx="257031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10ku / 1 node : 45-4-41-9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9243" y="967525"/>
            <a:ext cx="2579448" cy="1837768"/>
            <a:chOff x="4306493" y="938151"/>
            <a:chExt cx="2579448" cy="18377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494" y="938151"/>
              <a:ext cx="2579447" cy="1538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06493" y="2560475"/>
              <a:ext cx="25794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1ku / 1 node : 98-1-1-0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1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25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13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25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1051" y="1629442"/>
            <a:ext cx="76819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Market is Ripe for this Solution</a:t>
            </a:r>
            <a:endParaRPr lang="en-US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1508" y="3028916"/>
            <a:ext cx="72010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Misys is the Perfect Provider</a:t>
            </a:r>
            <a:endParaRPr lang="en-US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not convinced?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25 September, 2015</a:t>
            </a:fld>
            <a:endParaRPr lang="en-GB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2" y="957260"/>
            <a:ext cx="2016254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2500830" y="1039899"/>
            <a:ext cx="2809188" cy="830451"/>
          </a:xfrm>
          <a:prstGeom prst="wedgeEllipseCallout">
            <a:avLst>
              <a:gd name="adj1" fmla="val -70686"/>
              <a:gd name="adj2" fmla="val 38406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am positive this is great concept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54" y="957260"/>
            <a:ext cx="3359263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138295" y="2188851"/>
            <a:ext cx="2809188" cy="1018483"/>
          </a:xfrm>
          <a:prstGeom prst="wedgeEllipseCallout">
            <a:avLst>
              <a:gd name="adj1" fmla="val 61864"/>
              <a:gd name="adj2" fmla="val -68783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Don’t be foolish, act now!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 for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25 September, 2015</a:t>
            </a:fld>
            <a:endParaRPr lang="en-GB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086" y="914400"/>
            <a:ext cx="3045211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72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32163"/>
            <a:ext cx="9229725" cy="887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</a:t>
            </a:r>
            <a:r>
              <a:rPr lang="en-GB" altLang="en-US" b="1" dirty="0" smtClean="0"/>
              <a:t>Marie-Lise Hamel,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dirty="0" smtClean="0"/>
              <a:t>Consultants: Romain Gilles, </a:t>
            </a:r>
            <a:r>
              <a:rPr lang="en-GB" altLang="en-US" dirty="0" err="1" smtClean="0"/>
              <a:t>Yoan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Maman</a:t>
            </a:r>
            <a:r>
              <a:rPr lang="en-GB" altLang="en-US" dirty="0"/>
              <a:t>, Humberto </a:t>
            </a:r>
            <a:r>
              <a:rPr lang="en-GB" altLang="en-US" dirty="0" smtClean="0"/>
              <a:t>Pereira</a:t>
            </a: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995488" y="1963738"/>
            <a:ext cx="5992812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dirty="0" err="1" smtClean="0"/>
              <a:t>Cro</a:t>
            </a:r>
            <a:r>
              <a:rPr lang="en-GB" altLang="en-US" dirty="0" smtClean="0"/>
              <a:t>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3017838" y="2768600"/>
            <a:ext cx="4335462" cy="711200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smtClean="0"/>
              <a:t>FusionFabric CrowdFunding Platform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smtClean="0"/>
              <a:t>Paris Hackathon ‘15</a:t>
            </a:r>
          </a:p>
        </p:txBody>
      </p:sp>
      <p:pic>
        <p:nvPicPr>
          <p:cNvPr id="9220" name="Picture 6" descr="C:\Users\jjollant\Downloads\Po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29051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25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3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318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Funding of Projects by Individuals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CFPs are Online Lending Exchanges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Many Types of Funded Projects</a:t>
            </a:r>
            <a:endParaRPr lang="en-US" altLang="en-US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Donation </a:t>
            </a:r>
            <a:r>
              <a:rPr lang="en-US" altLang="en-US" sz="1600" dirty="0">
                <a:cs typeface="Arial" pitchFamily="34" charset="0"/>
              </a:rPr>
              <a:t>(Charity, …)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>
                <a:cs typeface="Arial" pitchFamily="34" charset="0"/>
              </a:rPr>
              <a:t>Reward based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>
                <a:cs typeface="Arial" pitchFamily="34" charset="0"/>
              </a:rPr>
              <a:t>Equity based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>
                <a:cs typeface="Arial" pitchFamily="34" charset="0"/>
              </a:rPr>
              <a:t>Debt based (</a:t>
            </a:r>
            <a:r>
              <a:rPr lang="en-US" altLang="en-US" sz="1600" dirty="0" err="1">
                <a:cs typeface="Arial" pitchFamily="34" charset="0"/>
              </a:rPr>
              <a:t>CrowdLending</a:t>
            </a:r>
            <a:r>
              <a:rPr lang="en-US" altLang="en-US" sz="1600" dirty="0">
                <a:cs typeface="Arial" pitchFamily="34" charset="0"/>
              </a:rPr>
              <a:t>, P2PL</a:t>
            </a:r>
            <a:r>
              <a:rPr lang="en-US" altLang="en-US" sz="1600" dirty="0" smtClean="0">
                <a:cs typeface="Arial" pitchFamily="34" charset="0"/>
              </a:rPr>
              <a:t>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And … Mortgage</a:t>
            </a:r>
            <a:endParaRPr lang="en-US" altLang="en-US" sz="1600" dirty="0">
              <a:cs typeface="Arial" pitchFamily="34" charset="0"/>
            </a:endParaRPr>
          </a:p>
        </p:txBody>
      </p:sp>
      <p:pic>
        <p:nvPicPr>
          <p:cNvPr id="10247" name="Picture 20" descr="http://disrupt-africa.com/wp-content/uploads/2015/02/Geefunding_crowdfu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99" y="1696089"/>
            <a:ext cx="3695514" cy="231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err="1" smtClean="0">
                <a:cs typeface="Arial" pitchFamily="34" charset="0"/>
              </a:rPr>
              <a:t>CrowdFunding</a:t>
            </a:r>
            <a:r>
              <a:rPr lang="en-GB" altLang="en-US" dirty="0" smtClean="0">
                <a:cs typeface="Arial" pitchFamily="34" charset="0"/>
              </a:rPr>
              <a:t> Market</a:t>
            </a:r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D93CAF12-E75F-40D4-9D96-C6D40240D4D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25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1269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5E72EC1-DC52-4657-967F-87F64820A5A2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1270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>
                <a:cs typeface="Arial" pitchFamily="34" charset="0"/>
              </a:rPr>
              <a:t>&gt;</a:t>
            </a:r>
            <a:r>
              <a:rPr lang="en-US" altLang="en-US" sz="2400" dirty="0" smtClean="0">
                <a:cs typeface="Arial" pitchFamily="34" charset="0"/>
              </a:rPr>
              <a:t>1 Million Projects</a:t>
            </a:r>
            <a:endParaRPr lang="en-US" altLang="en-US" sz="2400" dirty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&gt;1300 Existing Platforms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$</a:t>
            </a:r>
            <a:r>
              <a:rPr lang="en-US" altLang="en-US" sz="2400" dirty="0">
                <a:cs typeface="Arial" pitchFamily="34" charset="0"/>
              </a:rPr>
              <a:t>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Banks Scratching the Surface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$</a:t>
            </a:r>
            <a:r>
              <a:rPr lang="en-US" altLang="en-US" sz="2400" dirty="0">
                <a:cs typeface="Arial" pitchFamily="34" charset="0"/>
              </a:rPr>
              <a:t>1tn target in </a:t>
            </a:r>
            <a:r>
              <a:rPr lang="en-US" altLang="en-US" sz="2400" dirty="0" smtClean="0">
                <a:cs typeface="Arial" pitchFamily="34" charset="0"/>
              </a:rPr>
              <a:t>2020</a:t>
            </a:r>
            <a:endParaRPr lang="en-US" altLang="en-US" sz="2400" dirty="0">
              <a:cs typeface="Arial" pitchFamily="34" charset="0"/>
            </a:endParaRPr>
          </a:p>
        </p:txBody>
      </p:sp>
      <p:pic>
        <p:nvPicPr>
          <p:cNvPr id="11271" name="Picture 4" descr="C:\Users\jjollant\Desktop\Elephant and Mou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876300"/>
            <a:ext cx="38798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4122" y="1872396"/>
            <a:ext cx="875713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25 September, 2015</a:t>
            </a:fld>
            <a:endParaRPr lang="en-GB" altLang="en-US"/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6615112" cy="357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Technology</a:t>
            </a:r>
            <a:endParaRPr lang="en-US" altLang="en-US" sz="2000" dirty="0" smtClean="0">
              <a:cs typeface="Arial" pitchFamily="34" charset="0"/>
            </a:endParaRP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Resilience, Scalability, SaaS ready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Client Base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Financial Institutions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Functional </a:t>
            </a:r>
            <a:r>
              <a:rPr lang="en-US" altLang="en-US" sz="2000" dirty="0" smtClean="0">
                <a:cs typeface="Arial" pitchFamily="34" charset="0"/>
              </a:rPr>
              <a:t>Expertise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Existing Lending Business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Extend the concept with Interconnections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Culture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Customer Success Is Central to all we do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High Performance Culture …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Outstanding Financial Performance</a:t>
            </a:r>
            <a:endParaRPr lang="en-US" altLang="en-US" sz="1600" dirty="0" smtClean="0">
              <a:cs typeface="Arial" pitchFamily="34" charset="0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64" y="1488830"/>
            <a:ext cx="2777249" cy="276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25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6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661511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with Banks 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Website  &amp; Rest </a:t>
            </a:r>
            <a:r>
              <a:rPr lang="en-US" altLang="en-US" dirty="0" smtClean="0">
                <a:cs typeface="Arial" pitchFamily="34" charset="0"/>
              </a:rPr>
              <a:t>Services,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Scalability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Global </a:t>
            </a:r>
            <a:r>
              <a:rPr lang="en-US" altLang="en-US" dirty="0" smtClean="0">
                <a:cs typeface="Arial" pitchFamily="34" charset="0"/>
              </a:rPr>
              <a:t>Retail Base </a:t>
            </a:r>
            <a:r>
              <a:rPr lang="en-US" altLang="en-US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dirty="0" smtClean="0">
                <a:cs typeface="Arial" pitchFamily="34" charset="0"/>
              </a:rPr>
              <a:t>24/7</a:t>
            </a:r>
            <a:endParaRPr lang="en-US" altLang="en-US" dirty="0" smtClean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Multi node FF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Artificial Intelligence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Projects </a:t>
            </a:r>
            <a:r>
              <a:rPr lang="en-US" altLang="en-US" dirty="0" smtClean="0">
                <a:cs typeface="Arial" pitchFamily="34" charset="0"/>
              </a:rPr>
              <a:t>Cherry </a:t>
            </a:r>
            <a:r>
              <a:rPr lang="en-US" altLang="en-US" dirty="0" smtClean="0">
                <a:cs typeface="Arial" pitchFamily="34" charset="0"/>
              </a:rPr>
              <a:t>Picking</a:t>
            </a:r>
            <a:endParaRPr lang="en-US" altLang="en-US" dirty="0" smtClean="0">
              <a:cs typeface="Arial" pitchFamily="34" charset="0"/>
            </a:endParaRPr>
          </a:p>
        </p:txBody>
      </p:sp>
      <p:pic>
        <p:nvPicPr>
          <p:cNvPr id="12297" name="Picture 4" descr="C:\Users\jjollant\Desktop\Hackathon2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899821">
            <a:off x="5297488" y="2055813"/>
            <a:ext cx="3821112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25 September, 2015</a:t>
            </a:fld>
            <a:endParaRPr lang="en-GB" altLang="en-US"/>
          </a:p>
        </p:txBody>
      </p:sp>
      <p:pic>
        <p:nvPicPr>
          <p:cNvPr id="36866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1226711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3213473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iconizer.net/files/Bright/orig/scre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65" y="1704762"/>
            <a:ext cx="2365456" cy="236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acketpushers.net/wp-content/uploads/2015/03/icon_loadbalanc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32" y="2405977"/>
            <a:ext cx="963024" cy="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26" idx="0"/>
            <a:endCxn id="36866" idx="1"/>
          </p:cNvCxnSpPr>
          <p:nvPr/>
        </p:nvCxnSpPr>
        <p:spPr>
          <a:xfrm rot="5400000" flipH="1" flipV="1">
            <a:off x="5592820" y="1511481"/>
            <a:ext cx="497220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026" idx="2"/>
            <a:endCxn id="8" idx="1"/>
          </p:cNvCxnSpPr>
          <p:nvPr/>
        </p:nvCxnSpPr>
        <p:spPr>
          <a:xfrm rot="16200000" flipH="1">
            <a:off x="5578171" y="2986373"/>
            <a:ext cx="526518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872" idx="3"/>
            <a:endCxn id="1026" idx="1"/>
          </p:cNvCxnSpPr>
          <p:nvPr/>
        </p:nvCxnSpPr>
        <p:spPr>
          <a:xfrm flipV="1">
            <a:off x="3661621" y="2887489"/>
            <a:ext cx="1052411" cy="2"/>
          </a:xfrm>
          <a:prstGeom prst="straightConnector1">
            <a:avLst/>
          </a:prstGeom>
          <a:ln w="38100" cap="rnd" cmpd="sng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25 September, 2015</a:t>
            </a:fld>
            <a:endParaRPr lang="en-GB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877311"/>
            <a:ext cx="3110576" cy="397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4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2668</TotalTime>
  <Words>440</Words>
  <Application>Microsoft Office PowerPoint</Application>
  <PresentationFormat>On-screen Show (16:9)</PresentationFormat>
  <Paragraphs>121</Paragraphs>
  <Slides>16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Misys PPT 2014</vt:lpstr>
      <vt:lpstr>PowerPoint Presentation</vt:lpstr>
      <vt:lpstr>Cro-Fu</vt:lpstr>
      <vt:lpstr>What is CrowdFunding?</vt:lpstr>
      <vt:lpstr>CrowdFunding Market</vt:lpstr>
      <vt:lpstr>Why Misys and Fusion Crowdfunding?</vt:lpstr>
      <vt:lpstr>Hackathon Challenges</vt:lpstr>
      <vt:lpstr>Demo</vt:lpstr>
      <vt:lpstr>Demo Architecture</vt:lpstr>
      <vt:lpstr>Websites Integration</vt:lpstr>
      <vt:lpstr>Scalability</vt:lpstr>
      <vt:lpstr>Artificial Intelligence</vt:lpstr>
      <vt:lpstr>Conclusion</vt:lpstr>
      <vt:lpstr>Takeaways</vt:lpstr>
      <vt:lpstr>Still not convinced?</vt:lpstr>
      <vt:lpstr>Vote for us!</vt:lpstr>
      <vt:lpstr>Frederic Andre, Marie-Lise Hamel, Jean-Cedric Jollant, Laurent Lhermine Consultants: Romain Gilles, Yoan Maman, Humberto Pereira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JOLLANT, Jean-Cedric</cp:lastModifiedBy>
  <cp:revision>389</cp:revision>
  <cp:lastPrinted>2015-09-10T06:52:40Z</cp:lastPrinted>
  <dcterms:created xsi:type="dcterms:W3CDTF">2014-04-10T10:24:42Z</dcterms:created>
  <dcterms:modified xsi:type="dcterms:W3CDTF">2015-09-25T11:44:36Z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